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61" r:id="rId5"/>
    <p:sldId id="263" r:id="rId6"/>
    <p:sldId id="272" r:id="rId7"/>
    <p:sldId id="267" r:id="rId8"/>
    <p:sldId id="266" r:id="rId9"/>
    <p:sldId id="275" r:id="rId10"/>
    <p:sldId id="277" r:id="rId11"/>
    <p:sldId id="276" r:id="rId12"/>
    <p:sldId id="264" r:id="rId13"/>
    <p:sldId id="271" r:id="rId14"/>
    <p:sldId id="270" r:id="rId15"/>
    <p:sldId id="258" r:id="rId16"/>
    <p:sldId id="269" r:id="rId17"/>
    <p:sldId id="268" r:id="rId18"/>
    <p:sldId id="262" r:id="rId19"/>
    <p:sldId id="274" r:id="rId20"/>
    <p:sldId id="273" r:id="rId21"/>
    <p:sldId id="265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8"/>
  <c:chart>
    <c:autoTitleDeleted val="1"/>
    <c:view3D>
      <c:rotX val="0"/>
      <c:rotY val="30"/>
      <c:rAngAx val="1"/>
    </c:view3D>
    <c:sideWall>
      <c:spPr>
        <a:noFill/>
      </c:spPr>
    </c:sideWall>
    <c:backWall>
      <c:spPr>
        <a:noFill/>
      </c:spPr>
    </c:backWall>
    <c:plotArea>
      <c:layout>
        <c:manualLayout>
          <c:layoutTarget val="inner"/>
          <c:xMode val="edge"/>
          <c:yMode val="edge"/>
          <c:x val="6.758017028671201E-2"/>
          <c:y val="2.7217426124151012E-2"/>
          <c:w val="0.89239391951006164"/>
          <c:h val="0.665934144595565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2017/2018 н.рік</c:v>
                </c:pt>
                <c:pt idx="1">
                  <c:v>2018/2019 н.рік</c:v>
                </c:pt>
                <c:pt idx="2">
                  <c:v>2019/2020 н.рік</c:v>
                </c:pt>
                <c:pt idx="3">
                  <c:v>2020/2021 н.рік</c:v>
                </c:pt>
                <c:pt idx="4">
                  <c:v>2021/2022 н.рік</c:v>
                </c:pt>
                <c:pt idx="5">
                  <c:v>2022/2023 н.р.</c:v>
                </c:pt>
                <c:pt idx="6">
                  <c:v>2023/2024 н.р.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124</c:v>
                </c:pt>
                <c:pt idx="1">
                  <c:v>127</c:v>
                </c:pt>
                <c:pt idx="2">
                  <c:v>115</c:v>
                </c:pt>
                <c:pt idx="3">
                  <c:v>107</c:v>
                </c:pt>
                <c:pt idx="4">
                  <c:v>94</c:v>
                </c:pt>
                <c:pt idx="5">
                  <c:v>76</c:v>
                </c:pt>
                <c:pt idx="6">
                  <c:v>100</c:v>
                </c:pt>
              </c:numCache>
            </c:numRef>
          </c:val>
        </c:ser>
        <c:shape val="pyramid"/>
        <c:axId val="82832384"/>
        <c:axId val="74011392"/>
        <c:axId val="0"/>
      </c:bar3DChart>
      <c:catAx>
        <c:axId val="82832384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74011392"/>
        <c:crosses val="autoZero"/>
        <c:auto val="1"/>
        <c:lblAlgn val="ctr"/>
        <c:lblOffset val="100"/>
      </c:catAx>
      <c:valAx>
        <c:axId val="74011392"/>
        <c:scaling>
          <c:orientation val="minMax"/>
        </c:scaling>
        <c:axPos val="l"/>
        <c:majorGridlines/>
        <c:numFmt formatCode="General" sourceLinked="1"/>
        <c:tickLblPos val="nextTo"/>
        <c:crossAx val="8283238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8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30"/>
      <c:depthPercent val="100"/>
      <c:rAngAx val="1"/>
    </c:view3D>
    <c:sideWall>
      <c:spPr>
        <a:noFill/>
      </c:spPr>
    </c:sideWall>
    <c:backWall>
      <c:spPr>
        <a:noFill/>
      </c:spPr>
    </c:backWall>
    <c:plotArea>
      <c:layout>
        <c:manualLayout>
          <c:layoutTarget val="inner"/>
          <c:xMode val="edge"/>
          <c:yMode val="edge"/>
          <c:x val="0.10544413016334123"/>
          <c:y val="4.4057799226709833E-2"/>
          <c:w val="0.89239391951006153"/>
          <c:h val="0.6179333833270841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Lbls>
            <c:spPr>
              <a:noFill/>
              <a:ln w="34972">
                <a:noFill/>
              </a:ln>
            </c:spPr>
            <c:txPr>
              <a:bodyPr/>
              <a:lstStyle/>
              <a:p>
                <a:pPr>
                  <a:defRPr lang="uk-UA" sz="2800" b="1"/>
                </a:pPr>
                <a:endParaRPr lang="ru-RU"/>
              </a:p>
            </c:tx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111</c:v>
                </c:pt>
                <c:pt idx="1">
                  <c:v>109</c:v>
                </c:pt>
                <c:pt idx="2">
                  <c:v>52</c:v>
                </c:pt>
                <c:pt idx="3">
                  <c:v>100</c:v>
                </c:pt>
                <c:pt idx="4">
                  <c:v>57</c:v>
                </c:pt>
                <c:pt idx="5">
                  <c:v>70</c:v>
                </c:pt>
                <c:pt idx="6">
                  <c:v>95</c:v>
                </c:pt>
              </c:numCache>
            </c:numRef>
          </c:val>
        </c:ser>
        <c:shape val="pyramid"/>
        <c:axId val="74046080"/>
        <c:axId val="74047872"/>
        <c:axId val="0"/>
      </c:bar3DChart>
      <c:catAx>
        <c:axId val="7404608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uk-UA" sz="2400" b="1"/>
            </a:pPr>
            <a:endParaRPr lang="ru-RU"/>
          </a:p>
        </c:txPr>
        <c:crossAx val="74047872"/>
        <c:crosses val="autoZero"/>
        <c:auto val="1"/>
        <c:lblAlgn val="ctr"/>
        <c:lblOffset val="100"/>
      </c:catAx>
      <c:valAx>
        <c:axId val="740478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uk-UA"/>
            </a:pPr>
            <a:endParaRPr lang="ru-RU"/>
          </a:p>
        </c:txPr>
        <c:crossAx val="74046080"/>
        <c:crosses val="autoZero"/>
        <c:crossBetween val="between"/>
      </c:valAx>
      <c:spPr>
        <a:noFill/>
        <a:ln w="34972">
          <a:noFill/>
        </a:ln>
      </c:spPr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5"/>
      <c:hPercent val="30"/>
      <c:rotY val="140"/>
      <c:depthPercent val="50"/>
      <c:perspective val="0"/>
    </c:view3D>
    <c:plotArea>
      <c:layout>
        <c:manualLayout>
          <c:layoutTarget val="inner"/>
          <c:xMode val="edge"/>
          <c:yMode val="edge"/>
          <c:x val="9.3728334010935707E-2"/>
          <c:y val="3.8334113641200249E-2"/>
          <c:w val="0.8334313912978405"/>
          <c:h val="0.8116804771131678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 </c:v>
                </c:pt>
              </c:strCache>
            </c:strRef>
          </c:tx>
          <c:spPr>
            <a:gradFill rotWithShape="0">
              <a:gsLst>
                <a:gs pos="0">
                  <a:srgbClr val="FF0000"/>
                </a:gs>
                <a:gs pos="50000">
                  <a:srgbClr val="FFCC00"/>
                </a:gs>
                <a:gs pos="100000">
                  <a:srgbClr val="FF0000"/>
                </a:gs>
              </a:gsLst>
              <a:lin ang="5400000" scaled="1"/>
            </a:gradFill>
            <a:ln w="12713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FF00"/>
              </a:solidFill>
              <a:ln w="12713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9693-4B20-A5D5-892B12CBE8FA}"/>
              </c:ext>
            </c:extLst>
          </c:dPt>
          <c:dPt>
            <c:idx val="1"/>
            <c:spPr>
              <a:solidFill>
                <a:srgbClr val="00B0F0"/>
              </a:solidFill>
              <a:ln w="12713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693-4B20-A5D5-892B12CBE8FA}"/>
              </c:ext>
            </c:extLst>
          </c:dPt>
          <c:dPt>
            <c:idx val="2"/>
            <c:spPr>
              <a:solidFill>
                <a:srgbClr val="00B050"/>
              </a:solidFill>
              <a:ln w="12713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693-4B20-A5D5-892B12CBE8FA}"/>
              </c:ext>
            </c:extLst>
          </c:dPt>
          <c:dLbls>
            <c:dLbl>
              <c:idx val="0"/>
              <c:layout>
                <c:manualLayout>
                  <c:x val="0.54456185116897904"/>
                  <c:y val="-0.72539874736534782"/>
                </c:manualLayout>
              </c:layout>
              <c:tx>
                <c:rich>
                  <a:bodyPr/>
                  <a:lstStyle/>
                  <a:p>
                    <a:pPr>
                      <a:defRPr lang="en-US" sz="1800"/>
                    </a:pPr>
                    <a:r>
                      <a:rPr lang="ru-RU" sz="1800" dirty="0" err="1"/>
                      <a:t>Повна</a:t>
                    </a:r>
                    <a:r>
                      <a:rPr lang="ru-RU" sz="1800" dirty="0"/>
                      <a:t> </a:t>
                    </a:r>
                    <a:r>
                      <a:rPr lang="ru-RU" sz="1800" dirty="0" err="1"/>
                      <a:t>вища</a:t>
                    </a:r>
                    <a:r>
                      <a:rPr lang="ru-RU" sz="1800" dirty="0"/>
                      <a:t> </a:t>
                    </a:r>
                    <a:r>
                      <a:rPr lang="ru-RU" sz="1800" dirty="0" err="1"/>
                      <a:t>педагогічна</a:t>
                    </a:r>
                    <a:r>
                      <a:rPr lang="ru-RU" sz="1800" dirty="0"/>
                      <a:t> </a:t>
                    </a:r>
                    <a:r>
                      <a:rPr lang="ru-RU" sz="1800" dirty="0" smtClean="0"/>
                      <a:t>освіта-9- </a:t>
                    </a:r>
                    <a:r>
                      <a:rPr lang="ru-RU" sz="1800" dirty="0"/>
                      <a:t>
</a:t>
                    </a:r>
                    <a:r>
                      <a:rPr lang="ru-RU" sz="1800" dirty="0" smtClean="0"/>
                      <a:t>52 </a:t>
                    </a:r>
                    <a:r>
                      <a:rPr lang="ru-RU" sz="1800" dirty="0"/>
                      <a:t>%</a:t>
                    </a:r>
                  </a:p>
                </c:rich>
              </c:tx>
              <c:spPr>
                <a:noFill/>
                <a:ln w="25427">
                  <a:noFill/>
                </a:ln>
              </c:spPr>
              <c:dLblPos val="bestFit"/>
              <c:showSerNam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693-4B20-A5D5-892B12CBE8FA}"/>
                </c:ext>
              </c:extLst>
            </c:dLbl>
            <c:dLbl>
              <c:idx val="1"/>
              <c:layout>
                <c:manualLayout>
                  <c:x val="1.5009599065134561E-2"/>
                  <c:y val="-0.22860211917954687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Неповна</a:t>
                    </a:r>
                    <a:r>
                      <a:rPr lang="ru-RU" sz="18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вища</a:t>
                    </a:r>
                    <a:r>
                      <a:rPr lang="ru-RU" sz="18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освіта</a:t>
                    </a:r>
                    <a:r>
                      <a:rPr lang="ru-RU" sz="1800" b="1" dirty="0">
                        <a:latin typeface="Times New Roman" pitchFamily="18" charset="0"/>
                        <a:cs typeface="Times New Roman" pitchFamily="18" charset="0"/>
                      </a:rPr>
                      <a:t> - 4- </a:t>
                    </a:r>
                    <a:r>
                      <a:rPr lang="ru-RU" sz="1800" b="1" dirty="0" smtClean="0">
                        <a:latin typeface="Times New Roman" pitchFamily="18" charset="0"/>
                        <a:cs typeface="Times New Roman" pitchFamily="18" charset="0"/>
                      </a:rPr>
                      <a:t>24%</a:t>
                    </a:r>
                    <a:endParaRPr lang="ru-RU" sz="18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CatName val="1"/>
              <c:showSer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693-4B20-A5D5-892B12CBE8FA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93-4B20-A5D5-892B12CBE8FA}"/>
                </c:ext>
              </c:extLst>
            </c:dLbl>
            <c:numFmt formatCode="0%" sourceLinked="0"/>
            <c:spPr>
              <a:noFill/>
              <a:ln w="25427">
                <a:noFill/>
              </a:ln>
            </c:spPr>
            <c:txPr>
              <a:bodyPr/>
              <a:lstStyle/>
              <a:p>
                <a:pPr>
                  <a:defRPr lang="en-US" sz="1800"/>
                </a:pPr>
                <a:endParaRPr lang="ru-RU"/>
              </a:p>
            </c:txPr>
            <c:showCatName val="1"/>
            <c:showSer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Повна вища дошкільна освіта-4 - 27%</c:v>
                </c:pt>
                <c:pt idx="1">
                  <c:v>Неповна вища освіта - 4- 27%</c:v>
                </c:pt>
                <c:pt idx="2">
                  <c:v>вища  педагогічна освіта- 7- 46%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693-4B20-A5D5-892B12CBE8FA}"/>
            </c:ext>
          </c:extLst>
        </c:ser>
      </c:pie3DChart>
      <c:spPr>
        <a:noFill/>
        <a:ln w="25427">
          <a:noFill/>
        </a:ln>
      </c:spPr>
    </c:plotArea>
    <c:plotVisOnly val="1"/>
    <c:dispBlanksAs val="zero"/>
  </c:chart>
  <c:spPr>
    <a:solidFill>
      <a:schemeClr val="lt1"/>
    </a:solidFill>
    <a:ln w="9525" cap="flat" cmpd="sng" algn="ctr">
      <a:noFill/>
      <a:prstDash val="solid"/>
    </a:ln>
    <a:effectLst/>
  </c:spPr>
  <c:txPr>
    <a:bodyPr/>
    <a:lstStyle/>
    <a:p>
      <a:pPr algn="ctr">
        <a:defRPr sz="1400" b="1"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25"/>
      <c:rotY val="25"/>
      <c:perspective val="0"/>
    </c:view3D>
    <c:plotArea>
      <c:layout>
        <c:manualLayout>
          <c:layoutTarget val="inner"/>
          <c:xMode val="edge"/>
          <c:yMode val="edge"/>
          <c:x val="4.8000000000000001E-2"/>
          <c:y val="0.19420289855073194"/>
          <c:w val="0.5968"/>
          <c:h val="0.40579710144927539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gradFill rotWithShape="0">
              <a:gsLst>
                <a:gs pos="0">
                  <a:srgbClr val="FF0000"/>
                </a:gs>
                <a:gs pos="50000">
                  <a:srgbClr val="FFCC00"/>
                </a:gs>
                <a:gs pos="100000">
                  <a:srgbClr val="FF0000"/>
                </a:gs>
              </a:gsLst>
              <a:lin ang="5400000" scaled="1"/>
            </a:gradFill>
            <a:ln w="1272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FF0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5EF-4801-8E8F-41B4372DB609}"/>
              </c:ext>
            </c:extLst>
          </c:dPt>
          <c:dPt>
            <c:idx val="1"/>
            <c:spPr>
              <a:solidFill>
                <a:srgbClr val="00B0F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EF-4801-8E8F-41B4372DB609}"/>
              </c:ext>
            </c:extLst>
          </c:dPt>
          <c:dPt>
            <c:idx val="2"/>
            <c:spPr>
              <a:solidFill>
                <a:srgbClr val="92D05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5EF-4801-8E8F-41B4372DB609}"/>
              </c:ext>
            </c:extLst>
          </c:dPt>
          <c:dPt>
            <c:idx val="3"/>
            <c:spPr>
              <a:solidFill>
                <a:srgbClr val="FF000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EF-4801-8E8F-41B4372DB609}"/>
              </c:ext>
            </c:extLst>
          </c:dPt>
          <c:dPt>
            <c:idx val="4"/>
            <c:spPr>
              <a:solidFill>
                <a:srgbClr val="7030A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75EF-4801-8E8F-41B4372DB609}"/>
              </c:ext>
            </c:extLst>
          </c:dPt>
          <c:dLbls>
            <c:dLbl>
              <c:idx val="0"/>
              <c:layout>
                <c:manualLayout>
                  <c:x val="-3.0816784694366033E-2"/>
                  <c:y val="-8.6282109203562649E-2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більше 30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років-</a:t>
                    </a:r>
                  </a:p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   4 - </a:t>
                    </a:r>
                    <a:r>
                      <a:rPr lang="ru-RU" sz="1800" baseline="0"/>
                      <a:t> 24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5EF-4801-8E8F-41B4372DB609}"/>
                </c:ext>
              </c:extLst>
            </c:dLbl>
            <c:dLbl>
              <c:idx val="1"/>
              <c:layout>
                <c:manualLayout>
                  <c:x val="-0.12432082967460892"/>
                  <c:y val="1.7685535941265925E-2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 10 років- </a:t>
                    </a:r>
                  </a:p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  5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-28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5EF-4801-8E8F-41B4372DB609}"/>
                </c:ext>
              </c:extLst>
            </c:dLbl>
            <c:dLbl>
              <c:idx val="2"/>
              <c:layout>
                <c:manualLayout>
                  <c:x val="0"/>
                  <c:y val="4.8280947463534271E-2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до15років - 2 -12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5EF-4801-8E8F-41B4372DB609}"/>
                </c:ext>
              </c:extLst>
            </c:dLbl>
            <c:dLbl>
              <c:idx val="3"/>
              <c:layout>
                <c:manualLayout>
                  <c:x val="1.6570098549002154E-3"/>
                  <c:y val="8.7892087259583973E-3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 20 років-  2 -</a:t>
                    </a:r>
                    <a:r>
                      <a:rPr lang="ru-RU" sz="1800" baseline="0"/>
                      <a:t> 12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5EF-4801-8E8F-41B4372DB609}"/>
                </c:ext>
              </c:extLst>
            </c:dLbl>
            <c:dLbl>
              <c:idx val="4"/>
              <c:layout>
                <c:manualLayout>
                  <c:x val="5.4690569339209974E-2"/>
                  <c:y val="-0.13492093713695624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понад  20 років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-4-  24%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5EF-4801-8E8F-41B4372DB609}"/>
                </c:ext>
              </c:extLst>
            </c:dLbl>
            <c:numFmt formatCode="0%" sourceLinked="0"/>
            <c:spPr>
              <a:noFill/>
              <a:ln w="25439">
                <a:noFill/>
              </a:ln>
            </c:spPr>
            <c:txPr>
              <a:bodyPr/>
              <a:lstStyle/>
              <a:p>
                <a:pPr>
                  <a:defRPr lang="en-US" sz="18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  <c:showCatName val="1"/>
            <c:showSer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більше 30 років-4 - 24%</c:v>
                </c:pt>
                <c:pt idx="1">
                  <c:v>до 10 років-5 -28 %</c:v>
                </c:pt>
                <c:pt idx="2">
                  <c:v>до   15 років-2 - 12 %</c:v>
                </c:pt>
                <c:pt idx="3">
                  <c:v>до 20 років-2-12 %</c:v>
                </c:pt>
                <c:pt idx="4">
                  <c:v>понад 20 років-4-24%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5EF-4801-8E8F-41B4372DB609}"/>
            </c:ext>
          </c:extLst>
        </c:ser>
      </c:pie3DChart>
      <c:spPr>
        <a:noFill/>
        <a:ln w="25439">
          <a:noFill/>
        </a:ln>
      </c:spPr>
    </c:plotArea>
    <c:legend>
      <c:legendPos val="r"/>
      <c:layout>
        <c:manualLayout>
          <c:xMode val="edge"/>
          <c:yMode val="edge"/>
          <c:x val="0.59012940521340695"/>
          <c:y val="0.55095500562431177"/>
          <c:w val="0.40688231506699235"/>
          <c:h val="0.42898550724639811"/>
        </c:manualLayout>
      </c:layout>
      <c:spPr>
        <a:solidFill>
          <a:srgbClr val="FFFFFF"/>
        </a:solidFill>
        <a:ln w="3180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2000" b="1" i="1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926" b="1" i="1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0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A4FA-4FF5-A854-34651ECD5ECA}"/>
              </c:ext>
            </c:extLst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FA-4FF5-A854-34651ECD5ECA}"/>
              </c:ext>
            </c:extLst>
          </c:dPt>
          <c:dLbls>
            <c:dLbl>
              <c:idx val="0"/>
              <c:layout>
                <c:manualLayout>
                  <c:x val="-0.28495747995226944"/>
                  <c:y val="0.64742970594548255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спеціаліст</a:t>
                    </a:r>
                    <a:endParaRPr lang="ru-RU" sz="18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SerNam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4FA-4FF5-A854-34651ECD5ECA}"/>
                </c:ext>
              </c:extLst>
            </c:dLbl>
            <c:dLbl>
              <c:idx val="1"/>
              <c:layout>
                <c:manualLayout>
                  <c:x val="-2.1882732223762812E-2"/>
                  <c:y val="-0.10906504788746053"/>
                </c:manualLayout>
              </c:layout>
              <c:tx>
                <c:rich>
                  <a:bodyPr/>
                  <a:lstStyle/>
                  <a:p>
                    <a:r>
                      <a:rPr lang="ru-RU" sz="1800" b="1">
                        <a:latin typeface="Times New Roman" pitchFamily="18" charset="0"/>
                        <a:cs typeface="Times New Roman" pitchFamily="18" charset="0"/>
                      </a:rPr>
                      <a:t>спеціаліст другої категорії</a:t>
                    </a:r>
                  </a:p>
                </c:rich>
              </c:tx>
              <c:showSerNam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4FA-4FF5-A854-34651ECD5ECA}"/>
                </c:ext>
              </c:extLst>
            </c:dLbl>
            <c:dLbl>
              <c:idx val="2"/>
              <c:layout>
                <c:manualLayout>
                  <c:x val="-8.3279233556264945E-2"/>
                  <c:y val="-0.29953129520236682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тарифний</a:t>
                    </a:r>
                    <a:r>
                      <a:rPr lang="ru-RU" sz="18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800" b="1" dirty="0" err="1">
                        <a:latin typeface="Times New Roman" pitchFamily="18" charset="0"/>
                        <a:cs typeface="Times New Roman" pitchFamily="18" charset="0"/>
                      </a:rPr>
                      <a:t>розряд</a:t>
                    </a:r>
                    <a:r>
                      <a:rPr lang="ru-RU" sz="18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</a:p>
                </c:rich>
              </c:tx>
              <c:showVal val="1"/>
              <c:showSerNam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4FA-4FF5-A854-34651ECD5ECA}"/>
                </c:ext>
              </c:extLst>
            </c:dLbl>
            <c:dLbl>
              <c:idx val="3"/>
              <c:layout>
                <c:manualLayout>
                  <c:x val="0.38601053717513095"/>
                  <c:y val="-0.51647605849361222"/>
                </c:manualLayout>
              </c:layout>
              <c:tx>
                <c:rich>
                  <a:bodyPr/>
                  <a:lstStyle/>
                  <a:p>
                    <a:r>
                      <a:rPr lang="ru-RU" sz="1800" b="1">
                        <a:latin typeface="Times New Roman" pitchFamily="18" charset="0"/>
                        <a:cs typeface="Times New Roman" pitchFamily="18" charset="0"/>
                      </a:rPr>
                      <a:t>вища категорія </a:t>
                    </a:r>
                  </a:p>
                </c:rich>
              </c:tx>
              <c:showSerNam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4FA-4FF5-A854-34651ECD5ECA}"/>
                </c:ext>
              </c:extLst>
            </c:dLbl>
            <c:dLbl>
              <c:idx val="4"/>
              <c:layout>
                <c:manualLayout>
                  <c:x val="1.7692488839063693E-3"/>
                  <c:y val="9.308181604214821E-3"/>
                </c:manualLayout>
              </c:layout>
              <c:tx>
                <c:rich>
                  <a:bodyPr/>
                  <a:lstStyle/>
                  <a:p>
                    <a:r>
                      <a:rPr sz="1800"/>
                      <a:t>спеціаліст</a:t>
                    </a:r>
                    <a:r>
                      <a:rPr sz="1800" baseline="0"/>
                      <a:t> першої категорії</a:t>
                    </a:r>
                    <a:endParaRPr sz="1800"/>
                  </a:p>
                </c:rich>
              </c:tx>
              <c:showSerNam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uk-UA"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SerName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вища категорія-4 -24%</c:v>
                </c:pt>
                <c:pt idx="1">
                  <c:v>спеціаліст другої категорії- 4- 24%</c:v>
                </c:pt>
                <c:pt idx="2">
                  <c:v>спеціаліст-3-17%</c:v>
                </c:pt>
                <c:pt idx="3">
                  <c:v>тарифний розряд-2-11 %</c:v>
                </c:pt>
                <c:pt idx="4">
                  <c:v>спеціаліст першої категорії-4-24%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4FA-4FF5-A854-34651ECD5ECA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57652787083164658"/>
          <c:y val="6.5789056795070633E-2"/>
          <c:w val="0.42347218427350597"/>
          <c:h val="0.58435195600549961"/>
        </c:manualLayout>
      </c:layout>
      <c:txPr>
        <a:bodyPr/>
        <a:lstStyle/>
        <a:p>
          <a:pPr>
            <a:defRPr lang="uk-UA"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b="1">
          <a:latin typeface="Georgia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25"/>
      <c:perspective val="0"/>
    </c:view3D>
    <c:plotArea>
      <c:layout>
        <c:manualLayout>
          <c:layoutTarget val="inner"/>
          <c:xMode val="edge"/>
          <c:yMode val="edge"/>
          <c:x val="3.953451477738272E-2"/>
          <c:y val="0.18356668916754038"/>
          <c:w val="0.5968"/>
          <c:h val="0.40579710144927539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gradFill rotWithShape="0">
              <a:gsLst>
                <a:gs pos="0">
                  <a:srgbClr val="FF0000"/>
                </a:gs>
                <a:gs pos="50000">
                  <a:srgbClr val="FFCC00"/>
                </a:gs>
                <a:gs pos="100000">
                  <a:srgbClr val="FF0000"/>
                </a:gs>
              </a:gsLst>
              <a:lin ang="5400000" scaled="1"/>
            </a:gradFill>
            <a:ln w="12720">
              <a:solidFill>
                <a:srgbClr val="000000"/>
              </a:solidFill>
              <a:prstDash val="solid"/>
            </a:ln>
          </c:spPr>
          <c:explosion val="8"/>
          <c:dPt>
            <c:idx val="0"/>
            <c:spPr>
              <a:solidFill>
                <a:srgbClr val="FFFF0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5EF-4801-8E8F-41B4372DB609}"/>
              </c:ext>
            </c:extLst>
          </c:dPt>
          <c:dPt>
            <c:idx val="1"/>
            <c:spPr>
              <a:solidFill>
                <a:srgbClr val="00B0F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EF-4801-8E8F-41B4372DB609}"/>
              </c:ext>
            </c:extLst>
          </c:dPt>
          <c:dPt>
            <c:idx val="2"/>
            <c:explosion val="12"/>
            <c:spPr>
              <a:solidFill>
                <a:srgbClr val="92D05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5EF-4801-8E8F-41B4372DB609}"/>
              </c:ext>
            </c:extLst>
          </c:dPt>
          <c:dPt>
            <c:idx val="3"/>
            <c:spPr>
              <a:solidFill>
                <a:srgbClr val="FF000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EF-4801-8E8F-41B4372DB609}"/>
              </c:ext>
            </c:extLst>
          </c:dPt>
          <c:dPt>
            <c:idx val="4"/>
            <c:spPr>
              <a:solidFill>
                <a:srgbClr val="7030A0"/>
              </a:solidFill>
              <a:ln w="1272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75EF-4801-8E8F-41B4372DB609}"/>
              </c:ext>
            </c:extLst>
          </c:dPt>
          <c:dLbls>
            <c:dLbl>
              <c:idx val="0"/>
              <c:layout>
                <c:manualLayout>
                  <c:x val="-5.6213379833861904E-2"/>
                  <c:y val="-4.4861924379828076E-2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більше 30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років-</a:t>
                    </a:r>
                  </a:p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   4 - </a:t>
                    </a:r>
                    <a:r>
                      <a:rPr lang="ru-RU" sz="1800" baseline="0"/>
                      <a:t> 24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5EF-4801-8E8F-41B4372DB609}"/>
                </c:ext>
              </c:extLst>
            </c:dLbl>
            <c:dLbl>
              <c:idx val="1"/>
              <c:layout>
                <c:manualLayout>
                  <c:x val="-0.29024568756924107"/>
                  <c:y val="0.32879452219999289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 10 років- </a:t>
                    </a:r>
                  </a:p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  5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-28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5EF-4801-8E8F-41B4372DB609}"/>
                </c:ext>
              </c:extLst>
            </c:dLbl>
            <c:dLbl>
              <c:idx val="2"/>
              <c:layout>
                <c:manualLayout>
                  <c:x val="0.1654625589422197"/>
                  <c:y val="-0.31360151886081306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до15років - 2 -12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5EF-4801-8E8F-41B4372DB609}"/>
                </c:ext>
              </c:extLst>
            </c:dLbl>
            <c:dLbl>
              <c:idx val="3"/>
              <c:layout>
                <c:manualLayout>
                  <c:x val="0.17096796556187926"/>
                  <c:y val="-0.22710682959080172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до 20 років-  2 -</a:t>
                    </a:r>
                    <a:r>
                      <a:rPr lang="ru-RU" sz="1800" baseline="0"/>
                      <a:t> 12</a:t>
                    </a:r>
                    <a:r>
                      <a:rPr lang="ru-RU" sz="1800"/>
                      <a:t>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5EF-4801-8E8F-41B4372DB609}"/>
                </c:ext>
              </c:extLst>
            </c:dLbl>
            <c:dLbl>
              <c:idx val="4"/>
              <c:layout>
                <c:manualLayout>
                  <c:x val="-0.14340333742612665"/>
                  <c:y val="0.461535231195636"/>
                </c:manualLayout>
              </c:layout>
              <c:tx>
                <c:rich>
                  <a:bodyPr/>
                  <a:lstStyle/>
                  <a:p>
                    <a:pPr>
                      <a:defRPr lang="en-US" sz="18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800"/>
                      <a:t>понад  20 років</a:t>
                    </a:r>
                    <a:r>
                      <a:rPr lang="ru-RU" sz="1800" baseline="0"/>
                      <a:t> </a:t>
                    </a:r>
                    <a:r>
                      <a:rPr lang="ru-RU" sz="1800"/>
                      <a:t>-4-  24%</a:t>
                    </a:r>
                  </a:p>
                </c:rich>
              </c:tx>
              <c:spPr>
                <a:noFill/>
                <a:ln w="25439">
                  <a:noFill/>
                </a:ln>
              </c:spPr>
              <c:dLblPos val="bestFit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5EF-4801-8E8F-41B4372DB609}"/>
                </c:ext>
              </c:extLst>
            </c:dLbl>
            <c:numFmt formatCode="0%" sourceLinked="0"/>
            <c:spPr>
              <a:noFill/>
              <a:ln w="25439">
                <a:noFill/>
              </a:ln>
            </c:spPr>
            <c:txPr>
              <a:bodyPr/>
              <a:lstStyle/>
              <a:p>
                <a:pPr>
                  <a:defRPr lang="en-US" sz="18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  <c:showCatName val="1"/>
            <c:showSerName val="1"/>
            <c:showPercent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До 30 років- 3 ( 18 %) </c:v>
                </c:pt>
                <c:pt idx="1">
                  <c:v>До 40 років - 2 ( 12 %)</c:v>
                </c:pt>
                <c:pt idx="2">
                  <c:v>До 50 років- 5 ( 29 %)
</c:v>
                </c:pt>
                <c:pt idx="3">
                  <c:v>Більше  50  років-  6 -( 35 %)
</c:v>
                </c:pt>
                <c:pt idx="4">
                  <c:v>Понад 60   років- 1 ( 6 %)
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5EF-4801-8E8F-41B4372DB609}"/>
            </c:ext>
          </c:extLst>
        </c:ser>
      </c:pie3DChart>
      <c:spPr>
        <a:noFill/>
        <a:ln w="2540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926" b="1" i="1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0.50075</cdr:x>
      <cdr:y>0.508</cdr:y>
    </cdr:from>
    <cdr:to>
      <cdr:x>0.5055</cdr:x>
      <cdr:y>0.55775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14415" y="1456449"/>
          <a:ext cx="28594" cy="1426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950" b="1" i="1" strike="noStrike">
              <a:solidFill>
                <a:srgbClr val="000000"/>
              </a:solidFill>
              <a:latin typeface="Times New Roman"/>
              <a:cs typeface="Times New Roman"/>
            </a:rPr>
            <a:t>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3F572-8263-4E99-9826-5329E7B522CB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BA9FB-81A3-4022-BFA1-964D542FD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428596" y="1357298"/>
            <a:ext cx="457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latin typeface="Georgia" pitchFamily="18" charset="0"/>
              </a:rPr>
              <a:t>ЗВІТ КЕРІВНИКА </a:t>
            </a:r>
            <a:r>
              <a:rPr lang="uk-UA" sz="2400" b="1" i="1" dirty="0" smtClean="0">
                <a:latin typeface="Georgia" pitchFamily="18" charset="0"/>
              </a:rPr>
              <a:t>Тернопільського  </a:t>
            </a:r>
          </a:p>
          <a:p>
            <a:pPr algn="ctr"/>
            <a:r>
              <a:rPr lang="uk-UA" sz="2400" b="1" i="1" dirty="0" smtClean="0">
                <a:latin typeface="Georgia" pitchFamily="18" charset="0"/>
              </a:rPr>
              <a:t>закладу  </a:t>
            </a:r>
          </a:p>
          <a:p>
            <a:pPr algn="ctr"/>
            <a:r>
              <a:rPr lang="uk-UA" sz="2400" b="1" i="1" dirty="0" smtClean="0">
                <a:latin typeface="Georgia" pitchFamily="18" charset="0"/>
              </a:rPr>
              <a:t>дошкільної освіти </a:t>
            </a:r>
          </a:p>
          <a:p>
            <a:pPr algn="ctr"/>
            <a:r>
              <a:rPr lang="uk-UA" sz="2400" b="1" i="1" dirty="0" smtClean="0">
                <a:latin typeface="Georgia" pitchFamily="18" charset="0"/>
              </a:rPr>
              <a:t>( ясла-садок) №12</a:t>
            </a:r>
          </a:p>
          <a:p>
            <a:pPr algn="ctr"/>
            <a:r>
              <a:rPr lang="uk-UA" sz="2400" b="1" i="1" dirty="0" smtClean="0">
                <a:latin typeface="Georgia" pitchFamily="18" charset="0"/>
              </a:rPr>
              <a:t>за  2023-2024 навч. рік</a:t>
            </a:r>
            <a:r>
              <a:rPr lang="ru-RU" i="1" dirty="0" smtClean="0">
                <a:latin typeface="Georgia" pitchFamily="18" charset="0"/>
              </a:rPr>
              <a:t/>
            </a:r>
            <a:br>
              <a:rPr lang="ru-RU" i="1" dirty="0" smtClean="0">
                <a:latin typeface="Georgia" pitchFamily="18" charset="0"/>
              </a:rPr>
            </a:br>
            <a:endParaRPr lang="uk-UA" dirty="0"/>
          </a:p>
        </p:txBody>
      </p:sp>
      <p:sp>
        <p:nvSpPr>
          <p:cNvPr id="6" name="Прямокутник 6"/>
          <p:cNvSpPr/>
          <p:nvPr/>
        </p:nvSpPr>
        <p:spPr>
          <a:xfrm>
            <a:off x="3714744" y="4929198"/>
            <a:ext cx="4857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Georgia" pitchFamily="18" charset="0"/>
              </a:rPr>
              <a:t>СЛОБОДЯНЮК </a:t>
            </a:r>
          </a:p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Georgia" pitchFamily="18" charset="0"/>
              </a:rPr>
              <a:t> СВІТЛАНИ </a:t>
            </a:r>
          </a:p>
          <a:p>
            <a:pPr algn="ctr"/>
            <a:r>
              <a:rPr lang="uk-UA" sz="3600" b="1" dirty="0" smtClean="0">
                <a:solidFill>
                  <a:srgbClr val="7030A0"/>
                </a:solidFill>
                <a:latin typeface="Georgia" pitchFamily="18" charset="0"/>
              </a:rPr>
              <a:t>ОЛЕКСАНДРІВНИ</a:t>
            </a:r>
            <a:endParaRPr lang="ru-RU" sz="3600" b="1" dirty="0">
              <a:solidFill>
                <a:srgbClr val="7030A0"/>
              </a:solidFill>
              <a:latin typeface="Georgia" pitchFamily="18" charset="0"/>
            </a:endParaRPr>
          </a:p>
        </p:txBody>
      </p:sp>
      <p:pic>
        <p:nvPicPr>
          <p:cNvPr id="7" name="Picture 2" descr="C:\Documents and Settings\САДОЧОК\Рабочий стол\фото для звіту\IMG-e13cadb6431449f68ecc475acc4d6c9e-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14290"/>
            <a:ext cx="3797973" cy="45487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428604"/>
            <a:ext cx="757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Ми маємо цікаве поєднання – молоді, завзяті спеціалісти поруч з професійними, досвідченими педагогами. За  віковим  цензом  середній  вік  педагогічних  працівників  становить   45   роки . </a:t>
            </a:r>
          </a:p>
          <a:p>
            <a:pPr>
              <a:buFont typeface="Wingdings" pitchFamily="2" charset="2"/>
              <a:buChar char="v"/>
            </a:pPr>
            <a:r>
              <a:rPr lang="uk-UA" b="1" dirty="0" smtClean="0"/>
              <a:t> До 30 </a:t>
            </a:r>
            <a:r>
              <a:rPr lang="uk-UA" b="1" dirty="0" err="1" smtClean="0"/>
              <a:t>років-</a:t>
            </a:r>
            <a:r>
              <a:rPr lang="uk-UA" b="1" dirty="0" smtClean="0"/>
              <a:t> 3 ( 18 %) </a:t>
            </a:r>
          </a:p>
          <a:p>
            <a:pPr>
              <a:buFont typeface="Wingdings" pitchFamily="2" charset="2"/>
              <a:buChar char="v"/>
            </a:pPr>
            <a:r>
              <a:rPr lang="uk-UA" b="1" dirty="0" smtClean="0"/>
              <a:t> До 40 років </a:t>
            </a:r>
            <a:r>
              <a:rPr lang="ru-RU" b="1" dirty="0" smtClean="0"/>
              <a:t>- 2</a:t>
            </a:r>
            <a:r>
              <a:rPr lang="uk-UA" b="1" dirty="0" smtClean="0"/>
              <a:t> ( 12 %)</a:t>
            </a:r>
          </a:p>
          <a:p>
            <a:pPr>
              <a:buFont typeface="Wingdings" pitchFamily="2" charset="2"/>
              <a:buChar char="v"/>
            </a:pPr>
            <a:r>
              <a:rPr lang="uk-UA" b="1" dirty="0" smtClean="0"/>
              <a:t>До 50 </a:t>
            </a:r>
            <a:r>
              <a:rPr lang="uk-UA" b="1" dirty="0" err="1" smtClean="0"/>
              <a:t>років-</a:t>
            </a:r>
            <a:r>
              <a:rPr lang="uk-UA" b="1" dirty="0" smtClean="0"/>
              <a:t> 5 ( 29 %)</a:t>
            </a:r>
          </a:p>
          <a:p>
            <a:pPr>
              <a:buFont typeface="Wingdings" pitchFamily="2" charset="2"/>
              <a:buChar char="v"/>
            </a:pPr>
            <a:r>
              <a:rPr lang="uk-UA" b="1" dirty="0" smtClean="0"/>
              <a:t>Більше  50  </a:t>
            </a:r>
            <a:r>
              <a:rPr lang="uk-UA" b="1" dirty="0" err="1" smtClean="0"/>
              <a:t>років-</a:t>
            </a:r>
            <a:r>
              <a:rPr lang="uk-UA" b="1" dirty="0" smtClean="0"/>
              <a:t>  6 -( 35 %)</a:t>
            </a:r>
          </a:p>
          <a:p>
            <a:pPr>
              <a:buFont typeface="Wingdings" pitchFamily="2" charset="2"/>
              <a:buChar char="v"/>
            </a:pPr>
            <a:r>
              <a:rPr lang="uk-UA" b="1" dirty="0" smtClean="0"/>
              <a:t>Понад 60   </a:t>
            </a:r>
            <a:r>
              <a:rPr lang="uk-UA" b="1" dirty="0" err="1" smtClean="0"/>
              <a:t>років-</a:t>
            </a:r>
            <a:r>
              <a:rPr lang="uk-UA" b="1" dirty="0" smtClean="0"/>
              <a:t> 1 ( 6 %)</a:t>
            </a:r>
            <a:endParaRPr lang="ru-RU" b="1" dirty="0"/>
          </a:p>
        </p:txBody>
      </p:sp>
      <p:graphicFrame>
        <p:nvGraphicFramePr>
          <p:cNvPr id="7" name="Объект 3"/>
          <p:cNvGraphicFramePr/>
          <p:nvPr/>
        </p:nvGraphicFramePr>
        <p:xfrm>
          <a:off x="785786" y="3000372"/>
          <a:ext cx="7500990" cy="3857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357166"/>
            <a:ext cx="80724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latin typeface="Georgia" pitchFamily="18" charset="0"/>
              </a:rPr>
              <a:t>Сучасний заклад дошкільної освіти - це складна система, яка динамічно розвивається і вимагає грамотного управління. </a:t>
            </a:r>
            <a:r>
              <a:rPr lang="uk-UA" b="1" i="1" dirty="0" err="1" smtClean="0">
                <a:latin typeface="Georgia" pitchFamily="18" charset="0"/>
              </a:rPr>
              <a:t>Соціально-</a:t>
            </a:r>
            <a:r>
              <a:rPr lang="uk-UA" b="1" i="1" dirty="0" smtClean="0">
                <a:latin typeface="Georgia" pitchFamily="18" charset="0"/>
              </a:rPr>
              <a:t> економічні умови і воєнний стан у державі кардинально змінили зміст управлінської діяльності :  зросла самостійність і відповідальність керівника за результати. Контрольно-аналітична діяльність за навчально-виховним процесом здійснювалась  директором   Слободянюк С.О. та  вихователем – методистом  Мельниченко  Н.Б., відповідно до річного плану і особистого планування. </a:t>
            </a:r>
            <a:endParaRPr lang="ru-RU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500042"/>
            <a:ext cx="35718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</a:rPr>
              <a:t>Колектив ТЗДОЯС № 12 працює  за  програмою розвитку дитини дошкільного віку «Українське </a:t>
            </a:r>
            <a:r>
              <a:rPr lang="uk-UA" b="1" i="1" dirty="0" err="1" smtClean="0">
                <a:solidFill>
                  <a:srgbClr val="002060"/>
                </a:solidFill>
              </a:rPr>
              <a:t>дошкілля</a:t>
            </a:r>
            <a:r>
              <a:rPr lang="uk-UA" b="1" i="1" dirty="0" smtClean="0">
                <a:solidFill>
                  <a:srgbClr val="002060"/>
                </a:solidFill>
              </a:rPr>
              <a:t> »                           ( редакція 2022 року) 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450057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i="1" dirty="0" smtClean="0"/>
              <a:t>Навчальний план, складений на основі програми і згідно з Законом України «Про дошкільну освіту» та Базового компонента дошкільної освіти в Україні забезпечував всебічний розвиток особистості дитини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35716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dirty="0" smtClean="0"/>
              <a:t> </a:t>
            </a:r>
            <a:r>
              <a:rPr lang="uk-UA" b="1" i="1" dirty="0" smtClean="0"/>
              <a:t> В   нас  створено позитивний мікроклімат, умови закладу намагаємося наблизити до домашніх.                </a:t>
            </a:r>
          </a:p>
          <a:p>
            <a:pPr algn="ctr"/>
            <a:r>
              <a:rPr lang="uk-UA" b="1" i="1" dirty="0" smtClean="0"/>
              <a:t>Це сприяє емоційному благополуччю дітей, створює у них почуття впевненості, спокою, так як дитячий садок – це другий рідний дім дитини.</a:t>
            </a:r>
          </a:p>
          <a:p>
            <a:pPr algn="ctr"/>
            <a:r>
              <a:rPr lang="uk-UA" b="1" i="1" dirty="0" smtClean="0"/>
              <a:t> А благополучний будинок – це фортеця, яка завжди захистить дитину від негараздів, тривог </a:t>
            </a:r>
            <a:endParaRPr lang="uk-UA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Важливе завдання педагогів закладу — допомогти дітям подолати негативні наслідки </a:t>
            </a:r>
            <a:r>
              <a:rPr lang="uk-UA" dirty="0" err="1" smtClean="0"/>
              <a:t>травмівних</a:t>
            </a:r>
            <a:r>
              <a:rPr lang="uk-UA" dirty="0" smtClean="0"/>
              <a:t> подій та адаптуватися до нових обставин їхнього життя.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357686" y="2857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i="1" dirty="0" smtClean="0"/>
              <a:t>Сучасна ситуація в освіті ставить педагога в принципово нові умови,</a:t>
            </a:r>
          </a:p>
          <a:p>
            <a:pPr algn="ctr"/>
            <a:r>
              <a:rPr lang="uk-UA" b="1" i="1" dirty="0" smtClean="0"/>
              <a:t> для яких характерні відсутність жорсткої регламентації</a:t>
            </a:r>
          </a:p>
          <a:p>
            <a:pPr algn="ctr"/>
            <a:r>
              <a:rPr lang="uk-UA" b="1" i="1" dirty="0" smtClean="0"/>
              <a:t> інформаційного поля, модернізації соціальних функцій педагога , </a:t>
            </a:r>
          </a:p>
          <a:p>
            <a:pPr algn="ctr"/>
            <a:r>
              <a:rPr lang="uk-UA" b="1" i="1" dirty="0" smtClean="0"/>
              <a:t>розвиток індивідуальності, готовність до прийняття рішень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52863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i="1" dirty="0" smtClean="0"/>
              <a:t>Відтак зросли вимоги до організації методичної роботи , знаходження  найбільш дієвих засобів формування особистості </a:t>
            </a:r>
            <a:r>
              <a:rPr lang="uk-UA" b="1" i="1" dirty="0" err="1" smtClean="0"/>
              <a:t>педагога-</a:t>
            </a:r>
            <a:r>
              <a:rPr lang="uk-UA" b="1" i="1" dirty="0" smtClean="0"/>
              <a:t> професіонала. </a:t>
            </a:r>
            <a:endParaRPr lang="uk-UA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285749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err="1" smtClean="0"/>
              <a:t>Освітньо-</a:t>
            </a:r>
            <a:r>
              <a:rPr lang="uk-UA" dirty="0" smtClean="0"/>
              <a:t> виховний  процес  планували таким чином, щоб максимально забезпечити психологічний комфорт дітей та всіх працівників закладу , забезпечували передусім безпечне освітнє середовище і необхідний психолого-педагогічний супровід освітнього процесу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71538" y="428604"/>
            <a:ext cx="685801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реаліях сьогодення особливо значущим є розуміння, що життя постає найвищою цінністю людини.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складових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безпечного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освітнього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простору —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інформаційна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безпека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дитини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Дорослим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(педагогам, батькам)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слід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постійно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спілкуватися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бути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поруч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відповідати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їхні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запитання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враховуючи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вікові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особливості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Разом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розмові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обов’язково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наголошувати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нас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захищають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переможемо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85852" y="500042"/>
            <a:ext cx="721523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Через збройну агресію особливої підтримки потребують зараз усі: діти, батьки, співробітники закладу дошкільної освіти, усі учасники освітнього процесу. Однак у центрі особливої уваги  були ті учасники освітнього процесу, які перебувають у складних життєвих обставинах: діти з категорії внутрішньо переміщених осіб  ( протягом навчального року заклад відвідувало 8 дітей ВПО, радує те, що багато з них повернулися у рідні домівки) та їхні сім’ї.  Станом на 01 </a:t>
            </a:r>
            <a:r>
              <a:rPr lang="uk-UA" sz="1600" b="1" dirty="0" smtClean="0">
                <a:latin typeface="Arial" pitchFamily="34" charset="0"/>
                <a:ea typeface="Times New Roman" pitchFamily="18" charset="0"/>
              </a:rPr>
              <a:t> липня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2024 року заклад відвідує 5 дітей з числа ВПО.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57224" y="500042"/>
            <a:ext cx="635795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базі старшої групи №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2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створено інклюзивну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групу-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організовано інклюзивне навчання 1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діитини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з особливими освітніми потребами.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Асистентом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вихователя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працює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Соловйова Аліна Олексіївна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Створено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психолого-педагогічну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команду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супроводу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дитини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особливими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освітніми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потребами. В команду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супроводу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ввійшли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вихователь-методист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Мельниченко Н.Б.,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вихователі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групи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Надрічна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Л.І., Стецюк Л.І.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асистент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вихователя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Соловйова А.О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., сестра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медична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старша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Майструк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В.С.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Члени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команди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супроводу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співпрацюють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Комунальною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установою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«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Інклюзивно-ресурсний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центр №1»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Тернопільської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міської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ради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питань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надання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корекційно-розвивальних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послуг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та методичного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забезпечення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</a:rPr>
              <a:t>Дитина з ООП відвідувала заняття з спеціалістами центру.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 smtClean="0">
              <a:solidFill>
                <a:srgbClr val="212529"/>
              </a:solidFill>
              <a:latin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</a:rPr>
              <a:t>З червня 2024 року після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</a:rPr>
              <a:t> проведеної комплексної </a:t>
            </a:r>
            <a:r>
              <a:rPr kumimoji="0" lang="uk-UA" sz="1400" b="0" i="0" u="none" strike="noStrike" cap="none" normalizeH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</a:rPr>
              <a:t>психолого-педагогічноїоцінки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</a:rPr>
              <a:t> розвитку  в закладі буде навчатися і виховуватися ще одна дитина з ООП.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71670" y="571480"/>
            <a:ext cx="4786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 </a:t>
            </a:r>
            <a:endParaRPr lang="uk-UA" b="1" i="1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71538" y="428604"/>
            <a:ext cx="8239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Зведена  відомість   на дітей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соціально-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незахищених категорій                                 за   2018-2024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р.р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357422" y="1357298"/>
          <a:ext cx="6433704" cy="4544523"/>
        </p:xfrm>
        <a:graphic>
          <a:graphicData uri="http://schemas.openxmlformats.org/drawingml/2006/table">
            <a:tbl>
              <a:tblPr/>
              <a:tblGrid>
                <a:gridCol w="2338980"/>
                <a:gridCol w="764242"/>
                <a:gridCol w="611554"/>
                <a:gridCol w="623968"/>
                <a:gridCol w="726029"/>
                <a:gridCol w="604689"/>
                <a:gridCol w="764242"/>
              </a:tblGrid>
              <a:tr h="6242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Категорії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2018-2019 </a:t>
                      </a:r>
                      <a:r>
                        <a:rPr lang="uk-UA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2019-2020 </a:t>
                      </a:r>
                      <a:r>
                        <a:rPr lang="uk-UA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2020-2021 </a:t>
                      </a:r>
                      <a:r>
                        <a:rPr lang="uk-UA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2021-2022 </a:t>
                      </a:r>
                      <a:r>
                        <a:rPr lang="uk-UA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2022-2023 </a:t>
                      </a:r>
                      <a:r>
                        <a:rPr lang="uk-UA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2023-2024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н.рік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4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Діти, </a:t>
                      </a: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позбавлені батьківського піклування 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Діти з багатодітних сімей (3 – 7 дітей) 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Діти-інваліди 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8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Діти  із </a:t>
                      </a:r>
                      <a:r>
                        <a:rPr lang="uk-UA" sz="16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числа  ВПО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2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Діти осіб, батьки яких визнані учасниками бойових дій 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2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Діти, </a:t>
                      </a:r>
                      <a:r>
                        <a:rPr lang="uk-UA" sz="1600" b="1" i="1">
                          <a:latin typeface="Times New Roman"/>
                          <a:ea typeface="Calibri"/>
                          <a:cs typeface="Times New Roman"/>
                        </a:rPr>
                        <a:t>загиблих (померлих) Захисників і Захисниць України</a:t>
                      </a:r>
                      <a:endParaRPr lang="ru-RU" sz="1600" b="1" i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latin typeface="Times New Roman"/>
                          <a:ea typeface="Calibri"/>
                          <a:cs typeface="Times New Roman"/>
                        </a:rPr>
                        <a:t>Діти з особливими освітніми потребами </a:t>
                      </a:r>
                      <a:endParaRPr lang="ru-RU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48" marR="53248" marT="73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00100" y="4143380"/>
            <a:ext cx="62865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  широко  використовуємо нестандартні  форми  організації   діяльності дітей  і  батьків, педагогів,  як, наприклад: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Мистецьке  бієнале:  «Осінній вернісаж», «Зимові фантазії».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Конкурс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читців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творів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Т.Г.Шевченка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«Велике  слово Кобзаря».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Модний тиждень.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Фруктовий тиждень.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Солодкий тиждень.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Ігровий тиждень.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92867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Цікаво і різноманітно проводять свій час наші вихованці.</a:t>
            </a:r>
          </a:p>
          <a:p>
            <a:pPr algn="ctr"/>
            <a:r>
              <a:rPr lang="uk-UA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осінні і новорічні свята, весняне  свято матусь, це модний тиждень і  день вишиванки, різноманітні тематичні дні: свято мильної бульбашки і повітряної кульки</a:t>
            </a:r>
            <a:r>
              <a:rPr lang="uk-UA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i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357166"/>
            <a:ext cx="78581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Діяльність ТЗДОЯС №12 в умовах воєнного стану в Україні була  спрямована на організацію змістовної, різноманітної діяльності не лише з освітньою метою дітей, але і забезпечення їм активного відпочинку, закріплення й розширення уявлень про навколишній світ, для здійснення психолого-педагогічної підтримки. Тому надзвичайно важливо було всім працівникам гнучко підходити до організації роботи закладу дошкільної освіти та налаштовувати освітній процес так, щоб він був комфортним і нетравматичним для дітей та педагогів.</a:t>
            </a:r>
            <a:endParaRPr lang="ru-RU" sz="2400" dirty="0"/>
          </a:p>
          <a:p>
            <a:pPr algn="ctr"/>
            <a:r>
              <a:rPr lang="uk-UA" sz="2400" dirty="0"/>
              <a:t>         </a:t>
            </a:r>
            <a:endParaRPr lang="uk-UA" sz="2400" dirty="0" smtClean="0"/>
          </a:p>
          <a:p>
            <a:pPr algn="ctr"/>
            <a:r>
              <a:rPr lang="ru-RU" sz="2400" dirty="0" err="1"/>
              <a:t>О</a:t>
            </a:r>
            <a:r>
              <a:rPr lang="ru-RU" sz="2400" dirty="0" err="1" smtClean="0"/>
              <a:t>світній</a:t>
            </a:r>
            <a:r>
              <a:rPr lang="ru-RU" sz="2400" dirty="0" smtClean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у </a:t>
            </a:r>
            <a:r>
              <a:rPr lang="uk-UA" sz="2400" dirty="0"/>
              <a:t>закладі </a:t>
            </a:r>
            <a:r>
              <a:rPr lang="uk-UA" sz="2400" dirty="0" smtClean="0"/>
              <a:t>організований </a:t>
            </a:r>
            <a:r>
              <a:rPr lang="ru-RU" sz="2400" dirty="0" smtClean="0"/>
              <a:t>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воєнного</a:t>
            </a:r>
            <a:r>
              <a:rPr lang="ru-RU" sz="2400" dirty="0"/>
              <a:t> стану </a:t>
            </a:r>
            <a:r>
              <a:rPr lang="ru-RU" sz="2400" dirty="0" err="1"/>
              <a:t>відповідно</a:t>
            </a:r>
            <a:r>
              <a:rPr lang="ru-RU" sz="2400" dirty="0"/>
              <a:t> до Базового компонента </a:t>
            </a:r>
            <a:r>
              <a:rPr lang="ru-RU" sz="2400" dirty="0" err="1"/>
              <a:t>дошкільної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(2021) та </a:t>
            </a:r>
            <a:r>
              <a:rPr lang="uk-UA" sz="2400" dirty="0"/>
              <a:t>програми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дитини</a:t>
            </a:r>
            <a:r>
              <a:rPr lang="ru-RU" sz="2400" dirty="0"/>
              <a:t> </a:t>
            </a:r>
            <a:r>
              <a:rPr lang="ru-RU" sz="2400" dirty="0" err="1"/>
              <a:t>дошкільного</a:t>
            </a:r>
            <a:r>
              <a:rPr lang="ru-RU" sz="2400" dirty="0"/>
              <a:t> </a:t>
            </a:r>
            <a:r>
              <a:rPr lang="ru-RU" sz="2400" dirty="0" err="1"/>
              <a:t>віку</a:t>
            </a:r>
            <a:r>
              <a:rPr lang="ru-RU" sz="2400" dirty="0"/>
              <a:t> «</a:t>
            </a:r>
            <a:r>
              <a:rPr lang="ru-RU" sz="2400" dirty="0" err="1"/>
              <a:t>Українське</a:t>
            </a:r>
            <a:r>
              <a:rPr lang="ru-RU" sz="2400" dirty="0"/>
              <a:t> </a:t>
            </a:r>
            <a:r>
              <a:rPr lang="ru-RU" sz="2400" dirty="0" err="1"/>
              <a:t>дошкілля</a:t>
            </a:r>
            <a:r>
              <a:rPr lang="ru-RU" sz="2400" dirty="0"/>
              <a:t>» </a:t>
            </a:r>
            <a:r>
              <a:rPr lang="ru-RU" sz="2400" dirty="0" smtClean="0"/>
              <a:t>                                              (</a:t>
            </a:r>
            <a:r>
              <a:rPr lang="uk-UA" sz="2400" dirty="0" smtClean="0"/>
              <a:t> </a:t>
            </a:r>
            <a:r>
              <a:rPr lang="uk-UA" sz="2400" dirty="0"/>
              <a:t>редакція 2022 року</a:t>
            </a:r>
            <a:r>
              <a:rPr lang="ru-RU" sz="2400" dirty="0"/>
              <a:t>).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2136339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жаль, основними причинами, що ускладнюють функціонування                              дошкільного закладу,</a:t>
            </a:r>
            <a:endParaRPr lang="en-US" b="1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економічні чинники. </a:t>
            </a:r>
            <a:endParaRPr lang="en-US" b="1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розв’язано й досі проблему фінансування ЗДО у повному обсязі, що унеможливлює на належному рівні удосконалити розвивальне середовище,                                                                     зміцнити матеріально – технічну базу.  </a:t>
            </a:r>
            <a:endParaRPr lang="en-US" b="1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 smtClean="0">
                <a:latin typeface="Segoe Script" panose="020B0504020000000003" pitchFamily="34" charset="0"/>
                <a:ea typeface="Calibri" panose="020F0502020204030204" pitchFamily="34" charset="0"/>
              </a:rPr>
              <a:t>Колектив закладу у співпраці з адміністрацією та батьками визначає найболючіші, основні проблеми діяльності закладу та шукає шляхи їх розв’язання.  </a:t>
            </a:r>
          </a:p>
          <a:p>
            <a:pPr algn="ctr"/>
            <a:r>
              <a:rPr lang="uk-UA" b="1" dirty="0" smtClean="0">
                <a:latin typeface="Segoe Script" panose="020B0504020000000003" pitchFamily="34" charset="0"/>
                <a:ea typeface="Calibri" panose="020F0502020204030204" pitchFamily="34" charset="0"/>
              </a:rPr>
              <a:t>Ми  налаштовані  на працю в режимі розвитку, відновлення,                                     впровадження інновацій. </a:t>
            </a:r>
            <a:endParaRPr lang="ru-RU" b="1" dirty="0">
              <a:latin typeface="Segoe Script" panose="020B0504020000000003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889844"/>
            <a:ext cx="80010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Колектив та адміністрація закладу висловлює щиру подяку всім батькам та спонсорам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 за активну участь в житті закладу.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Сподіваємось , що й надалі спільними зусиллями ми будемо успішно працювати над вирішенням найактуальніших проблем сучасності –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виховання майбутніх громадян нашої держави. </a:t>
            </a:r>
            <a:endParaRPr lang="ru-RU" sz="240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uk-UA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Дякуємо Вам за створення затишку, </a:t>
            </a:r>
          </a:p>
          <a:p>
            <a:pPr algn="ctr">
              <a:defRPr/>
            </a:pPr>
            <a:r>
              <a:rPr lang="uk-UA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 pitchFamily="34" charset="0"/>
                <a:cs typeface="Times New Roman" pitchFamily="18" charset="0"/>
              </a:rPr>
              <a:t>комфорту для наших малят.</a:t>
            </a:r>
            <a:r>
              <a:rPr lang="uk-UA" sz="2400" b="1" i="1" dirty="0" smtClean="0"/>
              <a:t> </a:t>
            </a:r>
          </a:p>
          <a:p>
            <a:pPr algn="ctr">
              <a:defRPr/>
            </a:pPr>
            <a:r>
              <a:rPr lang="uk-UA" sz="2400" b="1" i="1" dirty="0" smtClean="0"/>
              <a:t>А ми з свого боку, </a:t>
            </a:r>
          </a:p>
          <a:p>
            <a:pPr algn="ctr">
              <a:defRPr/>
            </a:pPr>
            <a:r>
              <a:rPr lang="uk-UA" sz="2400" b="1" i="1" dirty="0" smtClean="0"/>
              <a:t>i надалі будемо дотримуватися  самого головного завдання  ЗДО - це охорона життя i здоров'я  кожного вихованця i всебічний його розвиток.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5143512"/>
          <a:ext cx="4965385" cy="1536192"/>
        </p:xfrm>
        <a:graphic>
          <a:graphicData uri="http://schemas.openxmlformats.org/drawingml/2006/table">
            <a:tbl>
              <a:tblPr/>
              <a:tblGrid>
                <a:gridCol w="2704412"/>
                <a:gridCol w="995619"/>
                <a:gridCol w="1265354"/>
              </a:tblGrid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ІІ молодша група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 2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56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Середня група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Старша група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928662" y="714357"/>
            <a:ext cx="80010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28604"/>
            <a:ext cx="78581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Тернопільський заклад дошкільної освіти ( ясла-садок)   № 12 «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Пізнайко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розташований  за  адресою:  м. Тернопіль,  вул.  Паркова, 7.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Режим роботи Тернопільського  закладу  дошкільної  освіти( ясла-садок)  №12:  заклад   працює у режимі п’ятиденного навчального тижня, режим роботи  закладу  -     10 год. 30 хв.  з  08.00 до 18.30,  чергові групи (години):   з 07.48  до 08.00-   18.30- 18.42.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закладі функціонує  6 дошкільних  груп: 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спискова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кількість дітей в 2023 /2024 навчальному році - 166.  Навчання  і  виховання   дітей проводиться   українською  мовою.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85918" y="428604"/>
            <a:ext cx="664370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Середній показник відвідування                      ( один день) дітьми   ТЗДОЯС № 12                                  протягом  2017-2024 рр.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071538" y="1928802"/>
          <a:ext cx="6858048" cy="4429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2"/>
          <p:cNvGraphicFramePr>
            <a:graphicFrameLocks/>
          </p:cNvGraphicFramePr>
          <p:nvPr/>
        </p:nvGraphicFramePr>
        <p:xfrm>
          <a:off x="928662" y="2500306"/>
          <a:ext cx="7500990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571604" y="457200"/>
            <a:ext cx="700092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Середній показник відвідування                                 ( один день)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дітьми ТЗДОЯС  № 12   протягом  літніх оздоровчих періодів  2018-2024 рр.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424418"/>
          <a:ext cx="7715304" cy="5093433"/>
        </p:xfrm>
        <a:graphic>
          <a:graphicData uri="http://schemas.openxmlformats.org/drawingml/2006/table">
            <a:tbl>
              <a:tblPr/>
              <a:tblGrid>
                <a:gridCol w="5306734"/>
                <a:gridCol w="2408570"/>
              </a:tblGrid>
              <a:tr h="361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i="1" dirty="0">
                          <a:latin typeface="Times New Roman"/>
                          <a:ea typeface="Calibri"/>
                          <a:cs typeface="Times New Roman"/>
                        </a:rPr>
                        <a:t>Назва посади</a:t>
                      </a: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i="1" dirty="0">
                          <a:latin typeface="Times New Roman"/>
                          <a:ea typeface="Calibri"/>
                          <a:cs typeface="Times New Roman"/>
                        </a:rPr>
                        <a:t>Кількість  штатних</a:t>
                      </a: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uk-UA" sz="1400" b="1" i="1" dirty="0">
                          <a:latin typeface="Times New Roman"/>
                          <a:ea typeface="Calibri"/>
                          <a:cs typeface="Times New Roman"/>
                        </a:rPr>
                        <a:t>посад</a:t>
                      </a: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Директор  ЗДО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Вихователь - методист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Завгосп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Сестра медична старша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Вихователь закладу дошкільної освіти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>
                          <a:latin typeface="Times New Roman"/>
                          <a:ea typeface="Calibri"/>
                          <a:cs typeface="Times New Roman"/>
                        </a:rPr>
                        <a:t>11,4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Асистент вихователя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>
                          <a:latin typeface="Times New Roman"/>
                          <a:ea typeface="Calibri"/>
                          <a:cs typeface="Times New Roman"/>
                        </a:rPr>
                        <a:t>Керівник музичний 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1,5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Інструктор з фізкультури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0,75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Помічник вихователя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6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Кухар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Підсобний робітник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Машиніст з прання та ремонту білизни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1,5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Кастелянка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0,36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Сторож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3,06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Прибиральник службових приміщень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0,5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Двірник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6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Робітник з комплексного обслуговування і ремонту  будівель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latin typeface="Times New Roman"/>
                          <a:ea typeface="Calibri"/>
                          <a:cs typeface="Times New Roman"/>
                        </a:rPr>
                        <a:t>Опалювач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788" marR="30788" marT="679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142852"/>
            <a:ext cx="62865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Кадрове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забезпечення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закладу</a:t>
            </a: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Кадровий склад закладу згідно  з  ліцензійними умовами  станом на 01.01.2024 року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Объект 2"/>
          <p:cNvGraphicFramePr/>
          <p:nvPr/>
        </p:nvGraphicFramePr>
        <p:xfrm>
          <a:off x="1000100" y="2571744"/>
          <a:ext cx="7500990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8" name="AutoShape 2"/>
          <p:cNvSpPr>
            <a:spLocks noChangeShapeType="1"/>
          </p:cNvSpPr>
          <p:nvPr/>
        </p:nvSpPr>
        <p:spPr bwMode="auto">
          <a:xfrm>
            <a:off x="2857500" y="2508250"/>
            <a:ext cx="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142976" y="1500174"/>
            <a:ext cx="7715304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Освітній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рівень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педагогів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та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їх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творчий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потенціал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складає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повною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вищою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дошкільною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освітою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 4 педагога (24 %),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повна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вища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педагогічна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9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педагогів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( 52%),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неповна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вища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 4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педагогів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(24 %).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57224" y="2571745"/>
            <a:ext cx="828677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lang="uk-UA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lang="uk-UA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Повна вища дошкільна освіта – 4 – 2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214290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err="1" smtClean="0"/>
              <a:t>Освітньо-виховний</a:t>
            </a:r>
            <a:r>
              <a:rPr lang="uk-UA" b="1" dirty="0" smtClean="0"/>
              <a:t> процес здійснюють   17 педагогів, із них:                                                  директор,  вихователь-методист,  музичний керівник ,  асистент вихователя,  інструктор з фізкультури,</a:t>
            </a:r>
          </a:p>
          <a:p>
            <a:pPr algn="ctr"/>
            <a:r>
              <a:rPr lang="uk-UA" b="1" dirty="0" smtClean="0"/>
              <a:t>12 вихователів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00100" y="214290"/>
            <a:ext cx="5357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Педагогічний  стаж  роботи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</a:endParaRPr>
          </a:p>
        </p:txBody>
      </p:sp>
      <p:graphicFrame>
        <p:nvGraphicFramePr>
          <p:cNvPr id="6" name="Объект 3"/>
          <p:cNvGraphicFramePr/>
          <p:nvPr/>
        </p:nvGraphicFramePr>
        <p:xfrm>
          <a:off x="785786" y="2000240"/>
          <a:ext cx="8358214" cy="4621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00034" y="642918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i="1" dirty="0" smtClean="0">
                <a:latin typeface="Georgia" pitchFamily="18" charset="0"/>
              </a:rPr>
              <a:t>Наших педагогів можна назвати майстрами своєї справи. У кожного свій стиль, свої методи в роботі. У нашому дошкільному  закладі немає випадкових, </a:t>
            </a:r>
            <a:r>
              <a:rPr lang="uk-UA" sz="1600" b="1" i="1" dirty="0" err="1" smtClean="0">
                <a:latin typeface="Georgia" pitchFamily="18" charset="0"/>
              </a:rPr>
              <a:t>неталановитих</a:t>
            </a:r>
            <a:r>
              <a:rPr lang="uk-UA" sz="1600" b="1" i="1" dirty="0" smtClean="0">
                <a:latin typeface="Georgia" pitchFamily="18" charset="0"/>
              </a:rPr>
              <a:t>   педагогів. Це люди різнобічних інтересів, ерудовані, доброзичливі, активно беруть участь у педагогічному житті закладу.</a:t>
            </a:r>
            <a:endParaRPr lang="ru-RU" sz="16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САДОЧОК\Рабочий стол\1000017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285852" y="214290"/>
            <a:ext cx="764383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  результатами    атестації  :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-педагогічне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звання «вихователь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–методист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» присвоєно 3 педагогам;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-педагогічне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звання  «старший  вихователь » - 1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агог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вища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категорія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24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% );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-кваліфікаційна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категорія « спеціаліст першої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категорії»-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4 педагоги  ( 24%);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кваліфікаційна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категорія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«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спеціаліст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другої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категорії»-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4 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педагогаи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( 24%);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кваліфікаційна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категорія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«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спеціаліст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» -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17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%)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тарифний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розряд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11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% ).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214414" y="2214554"/>
          <a:ext cx="757242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1622</Words>
  <Application>Microsoft Office PowerPoint</Application>
  <PresentationFormat>Экран (4:3)</PresentationFormat>
  <Paragraphs>218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Cадок</dc:creator>
  <cp:lastModifiedBy>Cадок</cp:lastModifiedBy>
  <cp:revision>38</cp:revision>
  <dcterms:created xsi:type="dcterms:W3CDTF">2024-06-26T07:34:00Z</dcterms:created>
  <dcterms:modified xsi:type="dcterms:W3CDTF">2025-04-04T08:36:41Z</dcterms:modified>
</cp:coreProperties>
</file>